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11/5/2011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11/5/2011</a:t>
            </a:fld>
            <a:endParaRPr lang="en-US"/>
          </a:p>
        </p:txBody>
      </p:sp>
      <p:sp>
        <p:nvSpPr>
          <p:cNvPr id="8" name="Slide Number Placeholder 7"/>
          <p:cNvSpPr>
            <a:spLocks noGrp="1"/>
          </p:cNvSpPr>
          <p:nvPr>
            <p:ph type="sldNum" sz="quarter" idx="11"/>
          </p:nvPr>
        </p:nvSpPr>
        <p:spPr/>
        <p:txBody>
          <a:body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D8BD707-D9CF-40AE-B4C6-C98DA3205C09}" type="datetimeFigureOut">
              <a:rPr lang="en-US" smtClean="0"/>
              <a:pPr/>
              <a:t>11/5/2011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D8BD707-D9CF-40AE-B4C6-C98DA3205C09}" type="datetimeFigureOut">
              <a:rPr lang="en-US" smtClean="0"/>
              <a:pPr/>
              <a:t>11/5/2011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programs.northlandcollege.edu/biology/Biology1111/animations/transport1.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programs.northlandcollege.edu/biology/Biology1111/animations/transport1.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www.wisc-online.com/objects/ViewObject.aspx?ID=AP11103" TargetMode="External"/><Relationship Id="rId3" Type="http://schemas.openxmlformats.org/officeDocument/2006/relationships/hyperlink" Target="http://www.wisc-online.com/objects/index.asp?objID=AP1903" TargetMode="External"/><Relationship Id="rId7" Type="http://schemas.openxmlformats.org/officeDocument/2006/relationships/hyperlink" Target="http://www.wisc-online.com/objects/index.asp?objID=AP11103" TargetMode="External"/><Relationship Id="rId2" Type="http://schemas.openxmlformats.org/officeDocument/2006/relationships/hyperlink" Target="http://www.wiley.com/college/pratt/0471393878/student/animations/membrane_transport/index.html" TargetMode="External"/><Relationship Id="rId1" Type="http://schemas.openxmlformats.org/officeDocument/2006/relationships/slideLayout" Target="../slideLayouts/slideLayout2.xml"/><Relationship Id="rId6" Type="http://schemas.openxmlformats.org/officeDocument/2006/relationships/hyperlink" Target="http://www.wisc-online.com/objects/ViewObject.aspx?ID=AP11003" TargetMode="External"/><Relationship Id="rId5" Type="http://schemas.openxmlformats.org/officeDocument/2006/relationships/hyperlink" Target="http://www.wisc-online.com/objects/index.asp?objID=AP11003" TargetMode="External"/><Relationship Id="rId10" Type="http://schemas.openxmlformats.org/officeDocument/2006/relationships/hyperlink" Target="http://www.wisc-online.com/objects/ViewObject.aspx?ID=AP11203" TargetMode="External"/><Relationship Id="rId4" Type="http://schemas.openxmlformats.org/officeDocument/2006/relationships/hyperlink" Target="http://www.wisc-online.com/objects/ViewObject.aspx?ID=AP1903" TargetMode="External"/><Relationship Id="rId9" Type="http://schemas.openxmlformats.org/officeDocument/2006/relationships/hyperlink" Target="http://www.wisc-online.com/objects/index.asp?objID=AP11203" TargetMode="External"/></Relationships>
</file>

<file path=ppt/slides/_rels/slide23.xml.rels><?xml version="1.0" encoding="UTF-8" standalone="yes"?>
<Relationships xmlns="http://schemas.openxmlformats.org/package/2006/relationships"><Relationship Id="rId8" Type="http://schemas.openxmlformats.org/officeDocument/2006/relationships/hyperlink" Target="http://pslc.ws/macrog/kidsmac/activity/bear.htm" TargetMode="External"/><Relationship Id="rId3" Type="http://schemas.openxmlformats.org/officeDocument/2006/relationships/hyperlink" Target="http://programs.northlandcollege.edu/biology/Biology1111/animations/transport1.html" TargetMode="External"/><Relationship Id="rId7" Type="http://schemas.openxmlformats.org/officeDocument/2006/relationships/hyperlink" Target="http://www.biologycorner.com/worksheets/diffusionlab.html" TargetMode="External"/><Relationship Id="rId2" Type="http://schemas.openxmlformats.org/officeDocument/2006/relationships/hyperlink" Target="http://www.wiley.com/legacy/college/boyer/0470003790/animations/membrane_transport/membrane_transport.htm" TargetMode="External"/><Relationship Id="rId1" Type="http://schemas.openxmlformats.org/officeDocument/2006/relationships/slideLayout" Target="../slideLayouts/slideLayout2.xml"/><Relationship Id="rId6" Type="http://schemas.openxmlformats.org/officeDocument/2006/relationships/hyperlink" Target="http://www.nclark.net/OsmosisPotatoes.htm" TargetMode="External"/><Relationship Id="rId5" Type="http://schemas.openxmlformats.org/officeDocument/2006/relationships/hyperlink" Target="http://www.biologycorner.com/worksheets/observing_osmosis.html" TargetMode="External"/><Relationship Id="rId4" Type="http://schemas.openxmlformats.org/officeDocument/2006/relationships/hyperlink" Target="http://highered.mcgraw-hill.com/sites/0072437316/student_view0/chapter6/animations.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latin typeface="Algerian" pitchFamily="82" charset="0"/>
              </a:rPr>
              <a:t>CONCEPT PRESENTATION:</a:t>
            </a:r>
            <a:br>
              <a:rPr lang="en-CA" dirty="0" smtClean="0">
                <a:latin typeface="Algerian" pitchFamily="82" charset="0"/>
              </a:rPr>
            </a:br>
            <a:r>
              <a:rPr lang="en-CA" dirty="0" smtClean="0">
                <a:latin typeface="Algerian" pitchFamily="82" charset="0"/>
              </a:rPr>
              <a:t>CELLULAR TRANSPORT</a:t>
            </a:r>
            <a:endParaRPr lang="en-CA" dirty="0">
              <a:latin typeface="Algerian" pitchFamily="82" charset="0"/>
            </a:endParaRPr>
          </a:p>
        </p:txBody>
      </p:sp>
      <p:sp>
        <p:nvSpPr>
          <p:cNvPr id="3" name="Subtitle 2"/>
          <p:cNvSpPr>
            <a:spLocks noGrp="1"/>
          </p:cNvSpPr>
          <p:nvPr>
            <p:ph type="subTitle" idx="1"/>
          </p:nvPr>
        </p:nvSpPr>
        <p:spPr>
          <a:xfrm>
            <a:off x="2663952" y="4876800"/>
            <a:ext cx="6480048" cy="1752600"/>
          </a:xfrm>
        </p:spPr>
        <p:txBody>
          <a:bodyPr/>
          <a:lstStyle/>
          <a:p>
            <a:r>
              <a:rPr lang="en-CA" dirty="0" smtClean="0">
                <a:solidFill>
                  <a:srgbClr val="002060"/>
                </a:solidFill>
              </a:rPr>
              <a:t>BY MARY MICHAEL</a:t>
            </a:r>
            <a:endParaRPr lang="en-CA"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458200" cy="3581400"/>
          </a:xfrm>
        </p:spPr>
        <p:txBody>
          <a:bodyPr>
            <a:normAutofit/>
          </a:bodyPr>
          <a:lstStyle/>
          <a:p>
            <a:pPr marL="342900" lvl="1" indent="-342900">
              <a:buNone/>
            </a:pPr>
            <a:r>
              <a:rPr lang="en-CA" dirty="0" smtClean="0"/>
              <a:t>2. ENDOCYTOSIS: Cellular uptake of macromolecules and other large particles by localized regions of the plasma membrane that surrounds the substance and pinch off to form an intracellular vesicle. This is done when a small area of the plasma membrane sinks inward to form a pocket, which deepens and pinches in forming a vesicle that contains material that had been outside of the cell.</a:t>
            </a:r>
          </a:p>
          <a:p>
            <a:pPr>
              <a:buNone/>
            </a:pPr>
            <a:endParaRPr lang="en-CA" dirty="0"/>
          </a:p>
        </p:txBody>
      </p:sp>
      <p:pic>
        <p:nvPicPr>
          <p:cNvPr id="6146" name="Picture 2"/>
          <p:cNvPicPr>
            <a:picLocks noChangeAspect="1" noChangeArrowheads="1"/>
          </p:cNvPicPr>
          <p:nvPr/>
        </p:nvPicPr>
        <p:blipFill>
          <a:blip r:embed="rId2"/>
          <a:srcRect/>
          <a:stretch>
            <a:fillRect/>
          </a:stretch>
        </p:blipFill>
        <p:spPr bwMode="auto">
          <a:xfrm>
            <a:off x="4495800" y="3267075"/>
            <a:ext cx="4486275" cy="359092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Teaching Ideas</a:t>
            </a:r>
            <a:endParaRPr lang="en-CA" dirty="0"/>
          </a:p>
        </p:txBody>
      </p:sp>
      <p:sp>
        <p:nvSpPr>
          <p:cNvPr id="3" name="Content Placeholder 2"/>
          <p:cNvSpPr>
            <a:spLocks noGrp="1"/>
          </p:cNvSpPr>
          <p:nvPr>
            <p:ph idx="1"/>
          </p:nvPr>
        </p:nvSpPr>
        <p:spPr/>
        <p:txBody>
          <a:bodyPr>
            <a:normAutofit fontScale="77500" lnSpcReduction="20000"/>
          </a:bodyPr>
          <a:lstStyle/>
          <a:p>
            <a:pPr lvl="0"/>
            <a:r>
              <a:rPr lang="en-CA" dirty="0" smtClean="0"/>
              <a:t>Use demonstrations like Osmosis in Celery to hook students in introduction of the topic and have them inquire about the reasoning of their observations.</a:t>
            </a:r>
          </a:p>
          <a:p>
            <a:pPr lvl="0"/>
            <a:r>
              <a:rPr lang="en-CA" dirty="0" smtClean="0"/>
              <a:t>Have a kinaesthetic representations (by having students role-play) to demonstrate </a:t>
            </a:r>
            <a:r>
              <a:rPr lang="en-CA" dirty="0" err="1" smtClean="0"/>
              <a:t>exocytosis</a:t>
            </a:r>
            <a:r>
              <a:rPr lang="en-CA" dirty="0" smtClean="0"/>
              <a:t> and </a:t>
            </a:r>
            <a:r>
              <a:rPr lang="en-CA" dirty="0" err="1" smtClean="0"/>
              <a:t>endocytosis</a:t>
            </a:r>
            <a:r>
              <a:rPr lang="en-CA" dirty="0" smtClean="0"/>
              <a:t>.</a:t>
            </a:r>
          </a:p>
          <a:p>
            <a:pPr lvl="0"/>
            <a:r>
              <a:rPr lang="en-CA" dirty="0" smtClean="0"/>
              <a:t>Use many virtual labs/ online videos to ensure the understanding of the concept</a:t>
            </a:r>
          </a:p>
          <a:p>
            <a:pPr lvl="0"/>
            <a:r>
              <a:rPr lang="en-CA" dirty="0" smtClean="0"/>
              <a:t>Many assessment forms throughout the concept teaching to diagnose student understanding.</a:t>
            </a:r>
          </a:p>
          <a:p>
            <a:pPr lvl="0"/>
            <a:r>
              <a:rPr lang="en-CA" dirty="0" smtClean="0"/>
              <a:t>Laboratory exploration of the effects of solutions of different tonicity on cells.</a:t>
            </a:r>
          </a:p>
          <a:p>
            <a:pPr>
              <a:buNone/>
            </a:pPr>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CA" dirty="0"/>
          </a:p>
        </p:txBody>
      </p:sp>
      <p:sp>
        <p:nvSpPr>
          <p:cNvPr id="3" name="Content Placeholder 2"/>
          <p:cNvSpPr>
            <a:spLocks noGrp="1"/>
          </p:cNvSpPr>
          <p:nvPr>
            <p:ph idx="1"/>
          </p:nvPr>
        </p:nvSpPr>
        <p:spPr>
          <a:xfrm>
            <a:off x="457200" y="1600200"/>
            <a:ext cx="7467600" cy="5105400"/>
          </a:xfrm>
        </p:spPr>
        <p:txBody>
          <a:bodyPr>
            <a:normAutofit fontScale="77500" lnSpcReduction="20000"/>
          </a:bodyPr>
          <a:lstStyle/>
          <a:p>
            <a:pPr marL="514350" indent="-514350">
              <a:buAutoNum type="arabicPeriod"/>
            </a:pPr>
            <a:r>
              <a:rPr lang="en-CA" sz="2600" dirty="0" smtClean="0"/>
              <a:t>Cellular Transportation Introduction </a:t>
            </a:r>
            <a:endParaRPr lang="en-CA" sz="2600" dirty="0" smtClean="0"/>
          </a:p>
          <a:p>
            <a:pPr marL="816102" lvl="1" indent="-514350"/>
            <a:endParaRPr lang="en-CA" dirty="0" smtClean="0"/>
          </a:p>
          <a:p>
            <a:pPr marL="816102" lvl="1" indent="-514350"/>
            <a:r>
              <a:rPr lang="en-CA" dirty="0" smtClean="0"/>
              <a:t>Osmosis </a:t>
            </a:r>
            <a:r>
              <a:rPr lang="en-CA" dirty="0" smtClean="0"/>
              <a:t>in Celery demonstration (as mentioned above) will be used to initiate discussion</a:t>
            </a:r>
          </a:p>
          <a:p>
            <a:pPr marL="816102" lvl="1" indent="-514350"/>
            <a:r>
              <a:rPr lang="en-CA" dirty="0" smtClean="0"/>
              <a:t>After this initial hook discussion the teacher will give a lesson using board manipulates of the cell plasma membrane. Discuss that cells need nutrients to enter them and wasted to exit. This is done through several ways. Briefly explain passive transport, active transport, </a:t>
            </a:r>
            <a:r>
              <a:rPr lang="en-CA" dirty="0" err="1" smtClean="0"/>
              <a:t>endocytosis</a:t>
            </a:r>
            <a:r>
              <a:rPr lang="en-CA" dirty="0" smtClean="0"/>
              <a:t> and </a:t>
            </a:r>
            <a:r>
              <a:rPr lang="en-CA" dirty="0" err="1" smtClean="0"/>
              <a:t>exocytosis</a:t>
            </a:r>
            <a:r>
              <a:rPr lang="en-CA" dirty="0" smtClean="0"/>
              <a:t>. And explain to students that for the next couple of days we will be going into more details of these </a:t>
            </a:r>
            <a:r>
              <a:rPr lang="en-CA" dirty="0" smtClean="0"/>
              <a:t>processes.</a:t>
            </a:r>
          </a:p>
          <a:p>
            <a:pPr marL="816102" lvl="1" indent="-514350">
              <a:buNone/>
            </a:pPr>
            <a:endParaRPr lang="en-CA" dirty="0" smtClean="0"/>
          </a:p>
          <a:p>
            <a:pPr marL="816102" lvl="1" indent="-514350"/>
            <a:r>
              <a:rPr lang="en-CA" dirty="0" smtClean="0"/>
              <a:t>Assessment: Students </a:t>
            </a:r>
          </a:p>
          <a:p>
            <a:pPr marL="514350" lvl="0" indent="-514350">
              <a:buNone/>
            </a:pPr>
            <a:r>
              <a:rPr lang="en-CA" sz="2600" dirty="0" smtClean="0"/>
              <a:t>		participation in discussion </a:t>
            </a:r>
          </a:p>
          <a:p>
            <a:pPr marL="514350" lvl="0" indent="-514350">
              <a:buNone/>
            </a:pPr>
            <a:r>
              <a:rPr lang="en-CA" sz="2600" dirty="0" smtClean="0"/>
              <a:t>		will be used as a diagnosis </a:t>
            </a:r>
          </a:p>
          <a:p>
            <a:pPr marL="514350" lvl="0" indent="-514350">
              <a:buNone/>
            </a:pPr>
            <a:r>
              <a:rPr lang="en-CA" sz="2600" dirty="0" smtClean="0"/>
              <a:t>		of prior knowledge </a:t>
            </a:r>
          </a:p>
          <a:p>
            <a:pPr marL="514350" lvl="0" indent="-514350">
              <a:buNone/>
            </a:pPr>
            <a:r>
              <a:rPr lang="en-CA" sz="2600" dirty="0" smtClean="0"/>
              <a:t>		(K/U, C/I)</a:t>
            </a:r>
          </a:p>
          <a:p>
            <a:pPr marL="514350" indent="-514350">
              <a:buNone/>
            </a:pPr>
            <a:endParaRPr lang="en-CA" dirty="0"/>
          </a:p>
        </p:txBody>
      </p:sp>
      <p:pic>
        <p:nvPicPr>
          <p:cNvPr id="7171" name="Picture 3"/>
          <p:cNvPicPr>
            <a:picLocks noChangeAspect="1" noChangeArrowheads="1"/>
          </p:cNvPicPr>
          <p:nvPr/>
        </p:nvPicPr>
        <p:blipFill>
          <a:blip r:embed="rId2"/>
          <a:srcRect/>
          <a:stretch>
            <a:fillRect/>
          </a:stretch>
        </p:blipFill>
        <p:spPr bwMode="auto">
          <a:xfrm>
            <a:off x="4724400" y="4924425"/>
            <a:ext cx="4419600" cy="1933575"/>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fontScale="92500" lnSpcReduction="20000"/>
          </a:bodyPr>
          <a:lstStyle/>
          <a:p>
            <a:pPr>
              <a:buNone/>
            </a:pPr>
            <a:r>
              <a:rPr lang="en-CA" dirty="0" smtClean="0"/>
              <a:t>2. Passive Transport Investigation</a:t>
            </a:r>
          </a:p>
          <a:p>
            <a:pPr lvl="0"/>
            <a:r>
              <a:rPr lang="en-CA" dirty="0" smtClean="0"/>
              <a:t>Teacher will give students a worksheet to be completed as they explore the following virtual lab: (</a:t>
            </a:r>
            <a:r>
              <a:rPr lang="en-CA" u="sng" dirty="0" smtClean="0">
                <a:hlinkClick r:id="rId2"/>
              </a:rPr>
              <a:t>http://programs.northlandcollege.edu/biology/Biology1111/animations/transport1.html</a:t>
            </a:r>
            <a:r>
              <a:rPr lang="en-CA" dirty="0" smtClean="0"/>
              <a:t>)</a:t>
            </a:r>
          </a:p>
          <a:p>
            <a:r>
              <a:rPr lang="en-CA" dirty="0" smtClean="0"/>
              <a:t>After exploring the lab students will write a summary of their understanding of passive transport and how they can relate it to the osmosis in celery demonstration from previous day. This is to be submitted along with their worksheet</a:t>
            </a:r>
            <a:r>
              <a:rPr lang="en-CA" dirty="0" smtClean="0"/>
              <a:t>.</a:t>
            </a:r>
          </a:p>
          <a:p>
            <a:pPr lvl="0"/>
            <a:r>
              <a:rPr lang="en-CA" dirty="0" smtClean="0"/>
              <a:t>Assessment: </a:t>
            </a:r>
            <a:r>
              <a:rPr lang="en-CA" dirty="0" smtClean="0"/>
              <a:t>Worksheet submission (</a:t>
            </a:r>
            <a:r>
              <a:rPr lang="en-CA" dirty="0" smtClean="0"/>
              <a:t>K/U), Summary </a:t>
            </a:r>
            <a:r>
              <a:rPr lang="en-CA" dirty="0" smtClean="0"/>
              <a:t>and “osmosis in celery” discussion in written work (K/U, T/I, C)</a:t>
            </a:r>
            <a:endParaRPr lang="en-C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7543800" cy="6324600"/>
          </a:xfrm>
        </p:spPr>
        <p:txBody>
          <a:bodyPr>
            <a:normAutofit fontScale="77500" lnSpcReduction="20000"/>
          </a:bodyPr>
          <a:lstStyle/>
          <a:p>
            <a:pPr>
              <a:buNone/>
            </a:pPr>
            <a:r>
              <a:rPr lang="en-CA" dirty="0" smtClean="0"/>
              <a:t>3. Lab Exploration: Osmosis and Tonicity</a:t>
            </a:r>
          </a:p>
          <a:p>
            <a:pPr lvl="0"/>
            <a:r>
              <a:rPr lang="en-CA" dirty="0" smtClean="0"/>
              <a:t>Students will place potato cubes in beaker with tab water and another beaker with salt water.  They will need to measure and record the mass of each potato piece and its texture before the exploration. Then after one day, weigh the pieces and record their masses and any changes in texture.</a:t>
            </a:r>
          </a:p>
          <a:p>
            <a:pPr lvl="0"/>
            <a:r>
              <a:rPr lang="en-CA" dirty="0" smtClean="0"/>
              <a:t>In class, after the experiment on the second day, teacher will facilitate a discussion on findings and hypothesis of what may have happened.</a:t>
            </a:r>
          </a:p>
          <a:p>
            <a:r>
              <a:rPr lang="en-CA" dirty="0" smtClean="0"/>
              <a:t>Students create a song that will</a:t>
            </a:r>
          </a:p>
          <a:p>
            <a:pPr>
              <a:buNone/>
            </a:pPr>
            <a:r>
              <a:rPr lang="en-CA" dirty="0" smtClean="0"/>
              <a:t>	help them remember what happens</a:t>
            </a:r>
          </a:p>
          <a:p>
            <a:pPr>
              <a:buNone/>
            </a:pPr>
            <a:r>
              <a:rPr lang="en-CA" dirty="0" smtClean="0"/>
              <a:t>	to cells in isotonic, hypotonic or </a:t>
            </a:r>
          </a:p>
          <a:p>
            <a:pPr>
              <a:buNone/>
            </a:pPr>
            <a:r>
              <a:rPr lang="en-CA" dirty="0" smtClean="0"/>
              <a:t>	hypertonic solutions</a:t>
            </a:r>
            <a:r>
              <a:rPr lang="en-CA" dirty="0" smtClean="0"/>
              <a:t>.</a:t>
            </a:r>
            <a:endParaRPr lang="en-CA" dirty="0"/>
          </a:p>
          <a:p>
            <a:pPr lvl="0"/>
            <a:r>
              <a:rPr lang="en-CA" dirty="0" smtClean="0"/>
              <a:t>Assessment: </a:t>
            </a:r>
            <a:r>
              <a:rPr lang="en-CA" dirty="0" smtClean="0"/>
              <a:t>Students will submit a lab </a:t>
            </a:r>
            <a:endParaRPr lang="en-CA" dirty="0" smtClean="0"/>
          </a:p>
          <a:p>
            <a:pPr lvl="0">
              <a:buNone/>
            </a:pPr>
            <a:r>
              <a:rPr lang="en-CA" dirty="0" smtClean="0"/>
              <a:t>	</a:t>
            </a:r>
            <a:r>
              <a:rPr lang="en-CA" dirty="0" smtClean="0"/>
              <a:t>report </a:t>
            </a:r>
            <a:r>
              <a:rPr lang="en-CA" dirty="0" smtClean="0"/>
              <a:t>including the following: </a:t>
            </a:r>
            <a:endParaRPr lang="en-CA" dirty="0" smtClean="0"/>
          </a:p>
          <a:p>
            <a:pPr lvl="0">
              <a:buNone/>
            </a:pPr>
            <a:r>
              <a:rPr lang="en-CA" dirty="0" smtClean="0"/>
              <a:t>	</a:t>
            </a:r>
            <a:r>
              <a:rPr lang="en-CA" dirty="0" smtClean="0"/>
              <a:t>introduction</a:t>
            </a:r>
            <a:r>
              <a:rPr lang="en-CA" dirty="0" smtClean="0"/>
              <a:t>, methods, results and </a:t>
            </a:r>
            <a:endParaRPr lang="en-CA" dirty="0" smtClean="0"/>
          </a:p>
          <a:p>
            <a:pPr lvl="0">
              <a:buNone/>
            </a:pPr>
            <a:r>
              <a:rPr lang="en-CA" dirty="0" smtClean="0"/>
              <a:t> </a:t>
            </a:r>
            <a:r>
              <a:rPr lang="en-CA" dirty="0" smtClean="0"/>
              <a:t>	discussion (</a:t>
            </a:r>
            <a:r>
              <a:rPr lang="en-CA" dirty="0" smtClean="0"/>
              <a:t>K/U, T/I, C,A)</a:t>
            </a:r>
            <a:endParaRPr lang="en-CA" dirty="0" smtClean="0"/>
          </a:p>
        </p:txBody>
      </p:sp>
      <p:pic>
        <p:nvPicPr>
          <p:cNvPr id="8194" name="Picture 2"/>
          <p:cNvPicPr>
            <a:picLocks noChangeAspect="1" noChangeArrowheads="1"/>
          </p:cNvPicPr>
          <p:nvPr/>
        </p:nvPicPr>
        <p:blipFill>
          <a:blip r:embed="rId2"/>
          <a:srcRect/>
          <a:stretch>
            <a:fillRect/>
          </a:stretch>
        </p:blipFill>
        <p:spPr bwMode="auto">
          <a:xfrm>
            <a:off x="6134100" y="4419600"/>
            <a:ext cx="3009900" cy="225742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763000" cy="5897563"/>
          </a:xfrm>
        </p:spPr>
        <p:txBody>
          <a:bodyPr>
            <a:normAutofit lnSpcReduction="10000"/>
          </a:bodyPr>
          <a:lstStyle/>
          <a:p>
            <a:pPr>
              <a:buNone/>
            </a:pPr>
            <a:r>
              <a:rPr lang="en-CA" dirty="0" smtClean="0"/>
              <a:t>4. Active Transport,  </a:t>
            </a:r>
            <a:r>
              <a:rPr lang="en-CA" dirty="0" err="1" smtClean="0"/>
              <a:t>Exocytosis</a:t>
            </a:r>
            <a:r>
              <a:rPr lang="en-CA" dirty="0" smtClean="0"/>
              <a:t> and </a:t>
            </a:r>
            <a:r>
              <a:rPr lang="en-CA" dirty="0" err="1" smtClean="0"/>
              <a:t>Endocytosis</a:t>
            </a:r>
            <a:endParaRPr lang="en-CA" dirty="0" smtClean="0"/>
          </a:p>
          <a:p>
            <a:pPr lvl="0"/>
            <a:r>
              <a:rPr lang="en-CA" dirty="0" smtClean="0"/>
              <a:t>Teacher will give students a worksheet to be completed as they explore the following virtual lab:(</a:t>
            </a:r>
            <a:r>
              <a:rPr lang="en-CA" u="sng" dirty="0" smtClean="0">
                <a:hlinkClick r:id="rId2"/>
              </a:rPr>
              <a:t>http://programs.northlandcollege.edu/biology/Biology1111/animations/transport1.html</a:t>
            </a:r>
            <a:r>
              <a:rPr lang="en-CA" dirty="0" smtClean="0"/>
              <a:t>)</a:t>
            </a:r>
          </a:p>
          <a:p>
            <a:r>
              <a:rPr lang="en-CA" dirty="0" smtClean="0"/>
              <a:t>After exploring the lab, teacher will facilitate a role play activity on </a:t>
            </a:r>
            <a:r>
              <a:rPr lang="en-CA" dirty="0" err="1" smtClean="0"/>
              <a:t>endocytosis</a:t>
            </a:r>
            <a:r>
              <a:rPr lang="en-CA" dirty="0" smtClean="0"/>
              <a:t> and </a:t>
            </a:r>
            <a:r>
              <a:rPr lang="en-CA" dirty="0" err="1" smtClean="0"/>
              <a:t>exocytosis</a:t>
            </a:r>
            <a:r>
              <a:rPr lang="en-CA" dirty="0" smtClean="0"/>
              <a:t>. Most students will make up the cell membrane, some will be the membrane of the vesicle, and some will be macromolecules outside the cell or within the vesicle</a:t>
            </a:r>
            <a:r>
              <a:rPr lang="en-CA" dirty="0" smtClean="0"/>
              <a:t>.</a:t>
            </a:r>
          </a:p>
          <a:p>
            <a:pPr lvl="0"/>
            <a:r>
              <a:rPr lang="en-CA" dirty="0" smtClean="0"/>
              <a:t>Assessment: </a:t>
            </a:r>
            <a:r>
              <a:rPr lang="en-CA" dirty="0" smtClean="0"/>
              <a:t>Worksheet submission (K/U</a:t>
            </a:r>
            <a:r>
              <a:rPr lang="en-CA" dirty="0" smtClean="0"/>
              <a:t>), Role </a:t>
            </a:r>
            <a:r>
              <a:rPr lang="en-CA" dirty="0" smtClean="0"/>
              <a:t>play </a:t>
            </a:r>
            <a:r>
              <a:rPr lang="en-CA" dirty="0" smtClean="0"/>
              <a:t>and discussion </a:t>
            </a:r>
            <a:r>
              <a:rPr lang="en-CA" dirty="0" smtClean="0"/>
              <a:t>(K/U, T/I, C)</a:t>
            </a:r>
            <a:endParaRPr lang="en-C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28600"/>
            <a:ext cx="8686800" cy="6400799"/>
          </a:xfrm>
        </p:spPr>
        <p:txBody>
          <a:bodyPr>
            <a:normAutofit fontScale="92500"/>
          </a:bodyPr>
          <a:lstStyle/>
          <a:p>
            <a:pPr>
              <a:buNone/>
            </a:pPr>
            <a:r>
              <a:rPr lang="en-CA" dirty="0" smtClean="0"/>
              <a:t>5. Application of Cellular Transport</a:t>
            </a:r>
          </a:p>
          <a:p>
            <a:pPr lvl="0"/>
            <a:r>
              <a:rPr lang="en-CA" dirty="0" smtClean="0"/>
              <a:t>Students will be placed in to groups and they will research the answers to one of these questions. Their group will then present their findings to the classroom:</a:t>
            </a:r>
          </a:p>
          <a:p>
            <a:pPr lvl="2">
              <a:buFont typeface="Wingdings" pitchFamily="2" charset="2"/>
              <a:buChar char="Ø"/>
            </a:pPr>
            <a:r>
              <a:rPr lang="en-CA" dirty="0" smtClean="0"/>
              <a:t>Red blood cells (with the help of haemoglobin) pick up oxygen in the lungs and drop it off to the rest of the body tissues. Explain how this is an example of diffusion in action.</a:t>
            </a:r>
          </a:p>
          <a:p>
            <a:pPr lvl="2">
              <a:buFont typeface="Wingdings" pitchFamily="2" charset="2"/>
              <a:buChar char="Ø"/>
            </a:pPr>
            <a:r>
              <a:rPr lang="en-CA" dirty="0" smtClean="0"/>
              <a:t>How do you think heavy use of fertilizer may affect plant cells?</a:t>
            </a:r>
          </a:p>
          <a:p>
            <a:pPr lvl="2">
              <a:buFont typeface="Wingdings" pitchFamily="2" charset="2"/>
              <a:buChar char="Ø"/>
            </a:pPr>
            <a:r>
              <a:rPr lang="en-CA" dirty="0" smtClean="0"/>
              <a:t>What happens when you water a wilting plant? </a:t>
            </a:r>
          </a:p>
          <a:p>
            <a:pPr lvl="2">
              <a:buFont typeface="Wingdings" pitchFamily="2" charset="2"/>
              <a:buChar char="Ø"/>
            </a:pPr>
            <a:r>
              <a:rPr lang="en-CA" dirty="0" smtClean="0"/>
              <a:t>What happens when you spray air freshener in a </a:t>
            </a:r>
            <a:r>
              <a:rPr lang="en-CA" dirty="0" smtClean="0"/>
              <a:t>room?</a:t>
            </a:r>
          </a:p>
          <a:p>
            <a:pPr lvl="0"/>
            <a:r>
              <a:rPr lang="en-CA" sz="3200" dirty="0" smtClean="0"/>
              <a:t>Assessment: </a:t>
            </a:r>
            <a:r>
              <a:rPr lang="en-CA" dirty="0" smtClean="0"/>
              <a:t>Research </a:t>
            </a:r>
            <a:r>
              <a:rPr lang="en-CA" dirty="0" smtClean="0"/>
              <a:t>into topic and compilation of notes (K/U, A, </a:t>
            </a:r>
            <a:r>
              <a:rPr lang="en-CA" dirty="0" smtClean="0"/>
              <a:t>T/I), Group </a:t>
            </a:r>
            <a:r>
              <a:rPr lang="en-CA" dirty="0" smtClean="0"/>
              <a:t>Presentation (C)</a:t>
            </a:r>
            <a:endParaRPr lang="en-CA"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Safety Considerations</a:t>
            </a:r>
            <a:endParaRPr lang="en-CA" dirty="0"/>
          </a:p>
        </p:txBody>
      </p:sp>
      <p:sp>
        <p:nvSpPr>
          <p:cNvPr id="3" name="Content Placeholder 2"/>
          <p:cNvSpPr>
            <a:spLocks noGrp="1"/>
          </p:cNvSpPr>
          <p:nvPr>
            <p:ph idx="1"/>
          </p:nvPr>
        </p:nvSpPr>
        <p:spPr/>
        <p:txBody>
          <a:bodyPr>
            <a:normAutofit fontScale="92500" lnSpcReduction="10000"/>
          </a:bodyPr>
          <a:lstStyle/>
          <a:p>
            <a:pPr lvl="0"/>
            <a:r>
              <a:rPr lang="en-CA" dirty="0" smtClean="0"/>
              <a:t>Ensure students do not have allergies to any of the materials used in labs (celery, potatoes, etc.)</a:t>
            </a:r>
          </a:p>
          <a:p>
            <a:pPr lvl="0"/>
            <a:r>
              <a:rPr lang="en-CA" dirty="0" smtClean="0"/>
              <a:t>As students will be using computers to complete virtual labs and research it is important that teacher ensures students are aware of appropriate and acceptable computer use</a:t>
            </a:r>
          </a:p>
          <a:p>
            <a:pPr lvl="0"/>
            <a:r>
              <a:rPr lang="en-CA" dirty="0" smtClean="0"/>
              <a:t>Stress that no inappropriate behaviour,  or goofing around is to take place during role-play activity and laboratory experiment</a:t>
            </a:r>
          </a:p>
          <a:p>
            <a:pPr>
              <a:buNone/>
            </a:pPr>
            <a:endParaRPr lang="en-C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Potential Student Misconceptions and Difficulties </a:t>
            </a:r>
            <a:endParaRPr lang="en-CA" dirty="0"/>
          </a:p>
        </p:txBody>
      </p:sp>
      <p:sp>
        <p:nvSpPr>
          <p:cNvPr id="3" name="Content Placeholder 2"/>
          <p:cNvSpPr>
            <a:spLocks noGrp="1"/>
          </p:cNvSpPr>
          <p:nvPr>
            <p:ph idx="1"/>
          </p:nvPr>
        </p:nvSpPr>
        <p:spPr>
          <a:xfrm>
            <a:off x="457200" y="1600200"/>
            <a:ext cx="8458200" cy="5257800"/>
          </a:xfrm>
        </p:spPr>
        <p:txBody>
          <a:bodyPr>
            <a:normAutofit fontScale="62500" lnSpcReduction="20000"/>
          </a:bodyPr>
          <a:lstStyle/>
          <a:p>
            <a:pPr lvl="0"/>
            <a:r>
              <a:rPr lang="en-CA" sz="3200" dirty="0" smtClean="0"/>
              <a:t>Misconceptions:</a:t>
            </a:r>
          </a:p>
          <a:p>
            <a:pPr lvl="1"/>
            <a:r>
              <a:rPr lang="en-CA" sz="2800" dirty="0" smtClean="0"/>
              <a:t>Students may think that particle movement depends on the concentration differences of all substances. But, during diffusion, each substance moves down its own concentration gradient, unaffected by the concentration differences of other substances. This is important to note to students during the lab class discussion.</a:t>
            </a:r>
          </a:p>
          <a:p>
            <a:pPr lvl="1"/>
            <a:r>
              <a:rPr lang="en-CA" sz="2800" dirty="0" smtClean="0"/>
              <a:t>Molecular motion stops when equilibrium is reached. This is not true; in fact molecules are always in motion. </a:t>
            </a:r>
          </a:p>
          <a:p>
            <a:pPr lvl="1"/>
            <a:r>
              <a:rPr lang="en-CA" sz="2800" dirty="0" smtClean="0"/>
              <a:t>Diffusion happens at the same speed and is not affected by concentration difference. Actually, diffusion is affected by concentration, temperature, size of molecules and charge.</a:t>
            </a:r>
          </a:p>
          <a:p>
            <a:endParaRPr lang="en-CA" sz="3200" dirty="0" smtClean="0"/>
          </a:p>
          <a:p>
            <a:pPr lvl="0"/>
            <a:r>
              <a:rPr lang="en-CA" sz="3200" dirty="0" smtClean="0"/>
              <a:t>Difficulties</a:t>
            </a:r>
          </a:p>
          <a:p>
            <a:pPr lvl="1"/>
            <a:r>
              <a:rPr lang="en-CA" sz="2800" dirty="0" smtClean="0"/>
              <a:t>Students may have a difficult time understanding how the fusing of vesicle and cell membrane takes place in </a:t>
            </a:r>
            <a:r>
              <a:rPr lang="en-CA" sz="2800" dirty="0" err="1" smtClean="0"/>
              <a:t>endocytosis</a:t>
            </a:r>
            <a:r>
              <a:rPr lang="en-CA" sz="2800" dirty="0" smtClean="0"/>
              <a:t> and </a:t>
            </a:r>
            <a:r>
              <a:rPr lang="en-CA" sz="2800" dirty="0" err="1" smtClean="0"/>
              <a:t>exocytosis</a:t>
            </a:r>
            <a:r>
              <a:rPr lang="en-CA" sz="2800" dirty="0" smtClean="0"/>
              <a:t>. A recommended solution to this is the role play activity, described above.</a:t>
            </a:r>
          </a:p>
          <a:p>
            <a:pPr lvl="1"/>
            <a:r>
              <a:rPr lang="en-CA" sz="2800" dirty="0" smtClean="0"/>
              <a:t>Some students may be confused about the difference between diffusion and osmosis. I found that the virtual lab chosen, addresses this confusion very well.</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CA" dirty="0" smtClean="0"/>
              <a:t>Differentiated Teaching and Assessment</a:t>
            </a:r>
            <a:endParaRPr lang="en-CA" dirty="0"/>
          </a:p>
        </p:txBody>
      </p:sp>
      <p:sp>
        <p:nvSpPr>
          <p:cNvPr id="3" name="Content Placeholder 2"/>
          <p:cNvSpPr>
            <a:spLocks noGrp="1"/>
          </p:cNvSpPr>
          <p:nvPr>
            <p:ph idx="1"/>
          </p:nvPr>
        </p:nvSpPr>
        <p:spPr>
          <a:xfrm>
            <a:off x="457200" y="1600200"/>
            <a:ext cx="8458200" cy="5029200"/>
          </a:xfrm>
        </p:spPr>
        <p:txBody>
          <a:bodyPr>
            <a:normAutofit fontScale="70000" lnSpcReduction="20000"/>
          </a:bodyPr>
          <a:lstStyle/>
          <a:p>
            <a:pPr lvl="0"/>
            <a:r>
              <a:rPr lang="en-CA" sz="3200" dirty="0" smtClean="0"/>
              <a:t>Throughout this concept teaching there will be several different teaching strategies and assessment pieces that are created based to address different types of intelligences within the classroom:</a:t>
            </a:r>
          </a:p>
          <a:p>
            <a:pPr lvl="1"/>
            <a:r>
              <a:rPr lang="en-CA" sz="2800" dirty="0" smtClean="0"/>
              <a:t>Musical: students create a song that will help them remember what happens to cells in isotonic, hypotonic or hypertonic solutions.</a:t>
            </a:r>
          </a:p>
          <a:p>
            <a:pPr lvl="1"/>
            <a:r>
              <a:rPr lang="en-CA" sz="2800" dirty="0" smtClean="0"/>
              <a:t>Logical-Mathematical: Laboratory report of Osmosis in Potatoes and Tonicity</a:t>
            </a:r>
          </a:p>
          <a:p>
            <a:pPr lvl="1"/>
            <a:r>
              <a:rPr lang="en-CA" sz="2800" dirty="0" smtClean="0"/>
              <a:t>Linguistic-Verbal: Discussion and answering of application problems in written submissions and group work</a:t>
            </a:r>
          </a:p>
          <a:p>
            <a:pPr lvl="1"/>
            <a:r>
              <a:rPr lang="en-CA" sz="2800" dirty="0" smtClean="0"/>
              <a:t>Visual-spatial: 2 different virtual labs will be used during the teaching of this concept</a:t>
            </a:r>
          </a:p>
          <a:p>
            <a:pPr lvl="1"/>
            <a:r>
              <a:rPr lang="en-CA" sz="2800" dirty="0" smtClean="0"/>
              <a:t>Intrapersonal: Students will submit a written piece explaining their understanding of passive transport after exploring the virtual lab</a:t>
            </a:r>
          </a:p>
          <a:p>
            <a:pPr lvl="1"/>
            <a:r>
              <a:rPr lang="en-CA" sz="2800" dirty="0" smtClean="0"/>
              <a:t>Interpersonal: Presentation of an application of cellular transportation</a:t>
            </a:r>
          </a:p>
          <a:p>
            <a:pPr lvl="1"/>
            <a:r>
              <a:rPr lang="en-CA" sz="2800" dirty="0" smtClean="0"/>
              <a:t>Bodily-Kinaesthetic: Student role play of </a:t>
            </a:r>
            <a:r>
              <a:rPr lang="en-CA" sz="2800" dirty="0" err="1" smtClean="0"/>
              <a:t>endocytosis</a:t>
            </a:r>
            <a:r>
              <a:rPr lang="en-CA" sz="2800" dirty="0" smtClean="0"/>
              <a:t> and </a:t>
            </a:r>
            <a:r>
              <a:rPr lang="en-CA" sz="2800" dirty="0" err="1" smtClean="0"/>
              <a:t>exocytosis</a:t>
            </a:r>
            <a:r>
              <a:rPr lang="en-CA" sz="2800" dirty="0" smtClean="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1782762"/>
          </a:xfrm>
        </p:spPr>
        <p:txBody>
          <a:bodyPr>
            <a:normAutofit fontScale="90000"/>
          </a:bodyPr>
          <a:lstStyle/>
          <a:p>
            <a:r>
              <a:rPr lang="en-CA" dirty="0" smtClean="0"/>
              <a:t/>
            </a:r>
            <a:br>
              <a:rPr lang="en-CA" dirty="0" smtClean="0"/>
            </a:br>
            <a:r>
              <a:rPr lang="en-CA" dirty="0" smtClean="0"/>
              <a:t>HOOK:</a:t>
            </a:r>
            <a:br>
              <a:rPr lang="en-CA" dirty="0" smtClean="0"/>
            </a:br>
            <a:r>
              <a:rPr lang="en-CA" dirty="0" smtClean="0"/>
              <a:t>What do you think would happen if you left a celery stick in dyed water for a  day?</a:t>
            </a:r>
            <a:endParaRPr lang="en-CA" dirty="0"/>
          </a:p>
        </p:txBody>
      </p:sp>
      <p:pic>
        <p:nvPicPr>
          <p:cNvPr id="1026" name="Picture 2"/>
          <p:cNvPicPr>
            <a:picLocks noGrp="1" noChangeAspect="1" noChangeArrowheads="1"/>
          </p:cNvPicPr>
          <p:nvPr>
            <p:ph idx="1"/>
          </p:nvPr>
        </p:nvPicPr>
        <p:blipFill>
          <a:blip r:embed="rId2"/>
          <a:stretch>
            <a:fillRect/>
          </a:stretch>
        </p:blipFill>
        <p:spPr bwMode="auto">
          <a:xfrm>
            <a:off x="3000375" y="2986881"/>
            <a:ext cx="2381250" cy="1752600"/>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249362"/>
          </a:xfrm>
        </p:spPr>
        <p:txBody>
          <a:bodyPr>
            <a:normAutofit fontScale="90000"/>
          </a:bodyPr>
          <a:lstStyle/>
          <a:p>
            <a:r>
              <a:rPr lang="en-CA" dirty="0" smtClean="0"/>
              <a:t>Differentiated Teaching and Assessment</a:t>
            </a:r>
            <a:endParaRPr lang="en-CA" dirty="0"/>
          </a:p>
        </p:txBody>
      </p:sp>
      <p:sp>
        <p:nvSpPr>
          <p:cNvPr id="3" name="Content Placeholder 2"/>
          <p:cNvSpPr>
            <a:spLocks noGrp="1"/>
          </p:cNvSpPr>
          <p:nvPr>
            <p:ph idx="1"/>
          </p:nvPr>
        </p:nvSpPr>
        <p:spPr/>
        <p:txBody>
          <a:bodyPr>
            <a:normAutofit fontScale="85000" lnSpcReduction="20000"/>
          </a:bodyPr>
          <a:lstStyle/>
          <a:p>
            <a:pPr lvl="0"/>
            <a:r>
              <a:rPr lang="en-CA" sz="3200" dirty="0" smtClean="0"/>
              <a:t>For ELL and IEP students the following considerations can be made:</a:t>
            </a:r>
          </a:p>
          <a:p>
            <a:pPr lvl="1"/>
            <a:r>
              <a:rPr lang="en-CA" sz="2800" dirty="0" smtClean="0"/>
              <a:t>These students may have difficulties with the new terms that are introduced in the lab. Many visual aids are used in the lesson sequence suggested above (videos, demonstrations, class role-play) and these will hopefully assist the students in understanding the concepts. In addition to this, these students could be paired with peers that have a good understanding of the concept and should be offered extra help from the teacher as well. Teacher should diagnose understanding of these students at the end of each lesson.</a:t>
            </a:r>
          </a:p>
          <a:p>
            <a:endParaRPr lang="en-C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249362"/>
          </a:xfrm>
        </p:spPr>
        <p:txBody>
          <a:bodyPr>
            <a:normAutofit/>
          </a:bodyPr>
          <a:lstStyle/>
          <a:p>
            <a:r>
              <a:rPr lang="en-CA" dirty="0" smtClean="0"/>
              <a:t>Applications and Societal Issues</a:t>
            </a:r>
            <a:endParaRPr lang="en-CA" dirty="0"/>
          </a:p>
        </p:txBody>
      </p:sp>
      <p:sp>
        <p:nvSpPr>
          <p:cNvPr id="3" name="Content Placeholder 2"/>
          <p:cNvSpPr>
            <a:spLocks noGrp="1"/>
          </p:cNvSpPr>
          <p:nvPr>
            <p:ph idx="1"/>
          </p:nvPr>
        </p:nvSpPr>
        <p:spPr/>
        <p:txBody>
          <a:bodyPr/>
          <a:lstStyle/>
          <a:p>
            <a:pPr lvl="0"/>
            <a:r>
              <a:rPr lang="en-CA" sz="3200" dirty="0" smtClean="0"/>
              <a:t>The following applications will be explored by students in groups and presented to the rest of the class:</a:t>
            </a:r>
          </a:p>
          <a:p>
            <a:pPr lvl="1"/>
            <a:r>
              <a:rPr lang="en-CA" sz="2800" dirty="0" smtClean="0"/>
              <a:t>Turgidity in plants due to osmosis</a:t>
            </a:r>
          </a:p>
          <a:p>
            <a:pPr lvl="1"/>
            <a:r>
              <a:rPr lang="en-CA" sz="2800" dirty="0" smtClean="0"/>
              <a:t>Diffusion is how the scent of air fresheners fills a room</a:t>
            </a:r>
          </a:p>
          <a:p>
            <a:pPr lvl="1"/>
            <a:r>
              <a:rPr lang="en-CA" sz="2800" dirty="0" smtClean="0"/>
              <a:t>Affects of fertilizer on plant cells</a:t>
            </a:r>
          </a:p>
          <a:p>
            <a:pPr lvl="1"/>
            <a:r>
              <a:rPr lang="en-CA" sz="2800" dirty="0" smtClean="0"/>
              <a:t>Oxygen and carbon dioxide transport between blood cells and muscle cells</a:t>
            </a:r>
          </a:p>
          <a:p>
            <a:endParaRPr lang="en-C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Annotated References/</a:t>
            </a:r>
            <a:br>
              <a:rPr lang="en-CA" dirty="0" smtClean="0"/>
            </a:br>
            <a:r>
              <a:rPr lang="en-CA" dirty="0" smtClean="0"/>
              <a:t>Annotated Internet Addresses</a:t>
            </a:r>
            <a:endParaRPr lang="en-CA" dirty="0"/>
          </a:p>
        </p:txBody>
      </p:sp>
      <p:sp>
        <p:nvSpPr>
          <p:cNvPr id="3" name="Content Placeholder 2"/>
          <p:cNvSpPr>
            <a:spLocks noGrp="1"/>
          </p:cNvSpPr>
          <p:nvPr>
            <p:ph idx="1"/>
          </p:nvPr>
        </p:nvSpPr>
        <p:spPr>
          <a:xfrm>
            <a:off x="533400" y="1828800"/>
            <a:ext cx="7467600" cy="4525963"/>
          </a:xfrm>
        </p:spPr>
        <p:txBody>
          <a:bodyPr>
            <a:normAutofit fontScale="55000" lnSpcReduction="20000"/>
          </a:bodyPr>
          <a:lstStyle/>
          <a:p>
            <a:pPr lvl="0"/>
            <a:r>
              <a:rPr lang="en-CA" dirty="0" smtClean="0"/>
              <a:t>Interactive lab on </a:t>
            </a:r>
            <a:r>
              <a:rPr lang="en-CA" u="sng" dirty="0" smtClean="0">
                <a:hlinkClick r:id="rId2"/>
              </a:rPr>
              <a:t>Membrane Transport</a:t>
            </a:r>
            <a:r>
              <a:rPr lang="en-CA" dirty="0" smtClean="0"/>
              <a:t> from Purdue University: </a:t>
            </a:r>
            <a:r>
              <a:rPr lang="en-CA" u="sng" dirty="0" smtClean="0">
                <a:hlinkClick r:id="rId2"/>
              </a:rPr>
              <a:t>http://www.wiley.com/college/pratt/0471393878/student/animations/membrane_transport/index.html</a:t>
            </a:r>
            <a:endParaRPr lang="en-CA" dirty="0" smtClean="0"/>
          </a:p>
          <a:p>
            <a:pPr>
              <a:buNone/>
            </a:pPr>
            <a:endParaRPr lang="en-CA" dirty="0" smtClean="0"/>
          </a:p>
          <a:p>
            <a:pPr lvl="0"/>
            <a:r>
              <a:rPr lang="en-CA" dirty="0" smtClean="0"/>
              <a:t>Interactive lab on </a:t>
            </a:r>
            <a:r>
              <a:rPr lang="en-CA" u="sng" dirty="0" smtClean="0">
                <a:hlinkClick r:id="rId3"/>
              </a:rPr>
              <a:t>Passive Transport: Diffusion</a:t>
            </a:r>
            <a:r>
              <a:rPr lang="en-CA" dirty="0" smtClean="0"/>
              <a:t> by Wisconsin Online </a:t>
            </a:r>
            <a:r>
              <a:rPr lang="en-CA" u="sng" dirty="0" smtClean="0">
                <a:hlinkClick r:id="rId4"/>
              </a:rPr>
              <a:t>http://www.wisc-online.com/objects/ViewObject.aspx?ID=AP1903</a:t>
            </a:r>
            <a:endParaRPr lang="en-CA" dirty="0" smtClean="0"/>
          </a:p>
          <a:p>
            <a:pPr>
              <a:buNone/>
            </a:pPr>
            <a:r>
              <a:rPr lang="en-CA" dirty="0" smtClean="0"/>
              <a:t> </a:t>
            </a:r>
          </a:p>
          <a:p>
            <a:pPr lvl="0"/>
            <a:r>
              <a:rPr lang="en-CA" dirty="0" smtClean="0"/>
              <a:t>Interactive lab on </a:t>
            </a:r>
            <a:r>
              <a:rPr lang="en-CA" u="sng" dirty="0" smtClean="0">
                <a:hlinkClick r:id="rId5"/>
              </a:rPr>
              <a:t>Passive Transport: Osmosis</a:t>
            </a:r>
            <a:r>
              <a:rPr lang="en-CA" dirty="0" smtClean="0"/>
              <a:t> by Wisconsin Online </a:t>
            </a:r>
            <a:r>
              <a:rPr lang="en-CA" u="sng" dirty="0" smtClean="0">
                <a:hlinkClick r:id="rId6"/>
              </a:rPr>
              <a:t>http://www.wisc-online.com/objects/ViewObject.aspx?ID=AP11003</a:t>
            </a:r>
            <a:endParaRPr lang="en-CA" dirty="0" smtClean="0"/>
          </a:p>
          <a:p>
            <a:pPr>
              <a:buNone/>
            </a:pPr>
            <a:endParaRPr lang="en-CA" dirty="0" smtClean="0"/>
          </a:p>
          <a:p>
            <a:pPr lvl="0"/>
            <a:r>
              <a:rPr lang="en-CA" dirty="0" smtClean="0"/>
              <a:t>Interactive lab on </a:t>
            </a:r>
            <a:r>
              <a:rPr lang="en-CA" u="sng" dirty="0" smtClean="0">
                <a:hlinkClick r:id="rId7"/>
              </a:rPr>
              <a:t>Passive Transport: Filtration and Facilitated Diffusion</a:t>
            </a:r>
            <a:r>
              <a:rPr lang="en-CA" dirty="0" smtClean="0"/>
              <a:t> by Wisconsin Online </a:t>
            </a:r>
            <a:r>
              <a:rPr lang="en-CA" u="sng" dirty="0" smtClean="0">
                <a:hlinkClick r:id="rId8"/>
              </a:rPr>
              <a:t>http://www.wisc-online.com/objects/ViewObject.aspx?ID=AP11103</a:t>
            </a:r>
            <a:endParaRPr lang="en-CA" dirty="0" smtClean="0"/>
          </a:p>
          <a:p>
            <a:pPr>
              <a:buNone/>
            </a:pPr>
            <a:r>
              <a:rPr lang="en-CA" dirty="0" smtClean="0"/>
              <a:t> </a:t>
            </a:r>
          </a:p>
          <a:p>
            <a:pPr lvl="0"/>
            <a:r>
              <a:rPr lang="en-CA" dirty="0" smtClean="0"/>
              <a:t>Interactive lab on </a:t>
            </a:r>
            <a:r>
              <a:rPr lang="en-CA" u="sng" dirty="0" smtClean="0">
                <a:hlinkClick r:id="rId9"/>
              </a:rPr>
              <a:t>Transport Processes Requiring ATP</a:t>
            </a:r>
            <a:r>
              <a:rPr lang="en-CA" dirty="0" smtClean="0"/>
              <a:t> by Wisconsin Online </a:t>
            </a:r>
            <a:r>
              <a:rPr lang="en-CA" u="sng" dirty="0" smtClean="0">
                <a:hlinkClick r:id="rId10"/>
              </a:rPr>
              <a:t>http://www.wisc-online.com/objects/ViewObject.aspx?ID=AP11203</a:t>
            </a:r>
            <a:endParaRPr lang="en-CA" dirty="0" smtClean="0"/>
          </a:p>
          <a:p>
            <a:pPr>
              <a:buNone/>
            </a:pPr>
            <a:endParaRPr lang="en-CA" dirty="0" smtClean="0"/>
          </a:p>
          <a:p>
            <a:endParaRPr lang="en-C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Annotated References/</a:t>
            </a:r>
            <a:br>
              <a:rPr lang="en-CA" dirty="0" smtClean="0"/>
            </a:br>
            <a:r>
              <a:rPr lang="en-CA" dirty="0" smtClean="0"/>
              <a:t>Annotated Internet Addresses</a:t>
            </a:r>
            <a:endParaRPr lang="en-CA" dirty="0"/>
          </a:p>
        </p:txBody>
      </p:sp>
      <p:sp>
        <p:nvSpPr>
          <p:cNvPr id="3" name="Content Placeholder 2"/>
          <p:cNvSpPr>
            <a:spLocks noGrp="1"/>
          </p:cNvSpPr>
          <p:nvPr>
            <p:ph idx="1"/>
          </p:nvPr>
        </p:nvSpPr>
        <p:spPr>
          <a:xfrm>
            <a:off x="457200" y="1600200"/>
            <a:ext cx="8153400" cy="4952999"/>
          </a:xfrm>
        </p:spPr>
        <p:txBody>
          <a:bodyPr>
            <a:normAutofit fontScale="55000" lnSpcReduction="20000"/>
          </a:bodyPr>
          <a:lstStyle/>
          <a:p>
            <a:pPr lvl="0"/>
            <a:r>
              <a:rPr lang="en-CA" u="sng" dirty="0" smtClean="0">
                <a:hlinkClick r:id="rId2"/>
              </a:rPr>
              <a:t>Interactive Cellular Transport</a:t>
            </a:r>
            <a:r>
              <a:rPr lang="en-CA" dirty="0" smtClean="0"/>
              <a:t> by Rodney F. Boyer </a:t>
            </a:r>
            <a:r>
              <a:rPr lang="en-CA" u="sng" dirty="0" smtClean="0">
                <a:hlinkClick r:id="rId2"/>
              </a:rPr>
              <a:t>http://www.wiley.com/legacy/college/boyer/0470003790/animations/membrane_transport/membrane_transport.htm</a:t>
            </a:r>
            <a:endParaRPr lang="en-CA" dirty="0" smtClean="0"/>
          </a:p>
          <a:p>
            <a:pPr>
              <a:buNone/>
            </a:pPr>
            <a:r>
              <a:rPr lang="en-CA" dirty="0" smtClean="0"/>
              <a:t> </a:t>
            </a:r>
          </a:p>
          <a:p>
            <a:pPr lvl="0"/>
            <a:r>
              <a:rPr lang="en-CA" dirty="0" smtClean="0"/>
              <a:t>Step by step animation of </a:t>
            </a:r>
            <a:r>
              <a:rPr lang="en-CA" u="sng" dirty="0" smtClean="0">
                <a:hlinkClick r:id="rId3"/>
              </a:rPr>
              <a:t>Passive and Active Transport</a:t>
            </a:r>
            <a:r>
              <a:rPr lang="en-CA" dirty="0" smtClean="0"/>
              <a:t> from Northland Community and Technical College </a:t>
            </a:r>
            <a:r>
              <a:rPr lang="en-CA" u="sng" dirty="0" smtClean="0">
                <a:hlinkClick r:id="rId3"/>
              </a:rPr>
              <a:t>http://programs.northlandcollege.edu/biology/Biology1111/animations/transport1.html</a:t>
            </a:r>
            <a:endParaRPr lang="en-CA" dirty="0" smtClean="0"/>
          </a:p>
          <a:p>
            <a:pPr>
              <a:buNone/>
            </a:pPr>
            <a:r>
              <a:rPr lang="en-CA" dirty="0" smtClean="0"/>
              <a:t> </a:t>
            </a:r>
          </a:p>
          <a:p>
            <a:pPr lvl="0"/>
            <a:r>
              <a:rPr lang="en-CA" u="sng" dirty="0" smtClean="0">
                <a:hlinkClick r:id="rId4"/>
              </a:rPr>
              <a:t>Membrane</a:t>
            </a:r>
            <a:r>
              <a:rPr lang="en-CA" dirty="0" smtClean="0"/>
              <a:t> transport animations by McGraw-Hill</a:t>
            </a:r>
          </a:p>
          <a:p>
            <a:pPr>
              <a:buNone/>
            </a:pPr>
            <a:r>
              <a:rPr lang="en-CA" dirty="0" smtClean="0"/>
              <a:t> </a:t>
            </a:r>
          </a:p>
          <a:p>
            <a:pPr lvl="0"/>
            <a:r>
              <a:rPr lang="en-CA" dirty="0" smtClean="0"/>
              <a:t>Osmosis Labs </a:t>
            </a:r>
          </a:p>
          <a:p>
            <a:pPr lvl="0">
              <a:buNone/>
            </a:pPr>
            <a:r>
              <a:rPr lang="en-CA" dirty="0" smtClean="0"/>
              <a:t>	Osmosis in an egg </a:t>
            </a:r>
            <a:r>
              <a:rPr lang="en-CA" u="sng" dirty="0" smtClean="0">
                <a:hlinkClick r:id="rId5"/>
              </a:rPr>
              <a:t>http://www.biologycorner.com/worksheets/observing_osmosis.html</a:t>
            </a:r>
            <a:endParaRPr lang="en-CA" dirty="0" smtClean="0"/>
          </a:p>
          <a:p>
            <a:pPr lvl="0">
              <a:buNone/>
            </a:pPr>
            <a:r>
              <a:rPr lang="en-CA" dirty="0" smtClean="0"/>
              <a:t>	Osmosis in Potatoes </a:t>
            </a:r>
            <a:r>
              <a:rPr lang="en-CA" u="sng" dirty="0" smtClean="0">
                <a:hlinkClick r:id="rId6"/>
              </a:rPr>
              <a:t>http://www.nclark.net/OsmosisPotatoes.htm</a:t>
            </a:r>
            <a:endParaRPr lang="en-CA" dirty="0" smtClean="0"/>
          </a:p>
          <a:p>
            <a:pPr>
              <a:buNone/>
            </a:pPr>
            <a:r>
              <a:rPr lang="en-CA" dirty="0" smtClean="0"/>
              <a:t>	 </a:t>
            </a:r>
          </a:p>
          <a:p>
            <a:pPr lvl="0"/>
            <a:r>
              <a:rPr lang="en-CA" dirty="0" smtClean="0"/>
              <a:t>Diffusion Labs</a:t>
            </a:r>
          </a:p>
          <a:p>
            <a:pPr lvl="0">
              <a:buNone/>
            </a:pPr>
            <a:r>
              <a:rPr lang="en-CA" u="sng" dirty="0" smtClean="0">
                <a:hlinkClick r:id="rId7"/>
              </a:rPr>
              <a:t>http://www.biologycorner.com/worksheets/diffusionlab.html</a:t>
            </a:r>
            <a:endParaRPr lang="en-CA" u="sng" dirty="0" smtClean="0"/>
          </a:p>
          <a:p>
            <a:pPr lvl="0">
              <a:buNone/>
            </a:pPr>
            <a:r>
              <a:rPr lang="en-CA" u="sng" dirty="0" smtClean="0">
                <a:hlinkClick r:id="rId8"/>
              </a:rPr>
              <a:t>http://pslc.ws/macrog/kidsmac/activity/bear.htm</a:t>
            </a:r>
            <a:endParaRPr lang="en-CA" dirty="0" smtClean="0"/>
          </a:p>
          <a:p>
            <a:endParaRPr lang="en-C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pPr algn="l"/>
            <a:r>
              <a:rPr lang="en-CA" dirty="0" smtClean="0"/>
              <a:t>HOOK</a:t>
            </a:r>
            <a:endParaRPr lang="en-CA" dirty="0"/>
          </a:p>
        </p:txBody>
      </p:sp>
      <p:sp>
        <p:nvSpPr>
          <p:cNvPr id="3" name="Content Placeholder 2"/>
          <p:cNvSpPr>
            <a:spLocks noGrp="1"/>
          </p:cNvSpPr>
          <p:nvPr>
            <p:ph idx="1"/>
          </p:nvPr>
        </p:nvSpPr>
        <p:spPr>
          <a:xfrm>
            <a:off x="533400" y="1219200"/>
            <a:ext cx="6477000" cy="5410200"/>
          </a:xfrm>
        </p:spPr>
        <p:txBody>
          <a:bodyPr>
            <a:normAutofit fontScale="92500"/>
          </a:bodyPr>
          <a:lstStyle/>
          <a:p>
            <a:pPr lvl="0">
              <a:buNone/>
            </a:pPr>
            <a:r>
              <a:rPr lang="en-CA" dirty="0" smtClean="0"/>
              <a:t>	Teacher firstly displays a celery that has just been placed in water with food colouring and asks students what they think would happen if we left the celery in the dyed water for a day? (Teacher can initiate discussion and probe student thinking). Teacher then shows students a celery stick that has already been placed in the dyed water for a day. Ask students if they want to change their theory as to what happened? </a:t>
            </a:r>
          </a:p>
          <a:p>
            <a:endParaRPr lang="en-CA" dirty="0"/>
          </a:p>
        </p:txBody>
      </p:sp>
      <p:pic>
        <p:nvPicPr>
          <p:cNvPr id="2050" name="Picture 2"/>
          <p:cNvPicPr>
            <a:picLocks noChangeAspect="1" noChangeArrowheads="1"/>
          </p:cNvPicPr>
          <p:nvPr/>
        </p:nvPicPr>
        <p:blipFill>
          <a:blip r:embed="rId2"/>
          <a:srcRect/>
          <a:stretch>
            <a:fillRect/>
          </a:stretch>
        </p:blipFill>
        <p:spPr bwMode="auto">
          <a:xfrm>
            <a:off x="7086600" y="4800600"/>
            <a:ext cx="2057400" cy="20574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Curriculum Expectations</a:t>
            </a:r>
            <a:br>
              <a:rPr lang="en-CA" dirty="0" smtClean="0"/>
            </a:br>
            <a:r>
              <a:rPr lang="en-CA" sz="3100" dirty="0" smtClean="0"/>
              <a:t>(Grade 12: Biochemistry)</a:t>
            </a:r>
            <a:endParaRPr lang="en-CA" sz="3100" dirty="0"/>
          </a:p>
        </p:txBody>
      </p:sp>
      <p:sp>
        <p:nvSpPr>
          <p:cNvPr id="3" name="Content Placeholder 2"/>
          <p:cNvSpPr>
            <a:spLocks noGrp="1"/>
          </p:cNvSpPr>
          <p:nvPr>
            <p:ph idx="1"/>
          </p:nvPr>
        </p:nvSpPr>
        <p:spPr/>
        <p:txBody>
          <a:bodyPr>
            <a:normAutofit fontScale="77500" lnSpcReduction="20000"/>
          </a:bodyPr>
          <a:lstStyle/>
          <a:p>
            <a:r>
              <a:rPr lang="en-CA" dirty="0" smtClean="0"/>
              <a:t>B2.1 use appropriate terminology related to biochemistry, including, but not limited to:  active and passive transport, covalent and ionic bond, </a:t>
            </a:r>
            <a:r>
              <a:rPr lang="en-CA" dirty="0" err="1" smtClean="0"/>
              <a:t>allosteric</a:t>
            </a:r>
            <a:r>
              <a:rPr lang="en-CA" dirty="0" smtClean="0"/>
              <a:t> site, substrate, substrate-enzyme complex, and inhibition [C]</a:t>
            </a:r>
          </a:p>
          <a:p>
            <a:r>
              <a:rPr lang="en-CA" dirty="0" smtClean="0"/>
              <a:t>B2.2 plan and conduct an investigation to demonstrate the movement of substances across a membrane (e.g., the effects of salt water and distilled water on a potato) [IP, PR]</a:t>
            </a:r>
          </a:p>
          <a:p>
            <a:r>
              <a:rPr lang="en-CA" dirty="0" smtClean="0"/>
              <a:t>B3.6 describe the structure of cell membranes according to the fluid mosaic model, and  explain the dynamics of passive transport, facilitated diffusion, and the movement of large particles across the cell membrane by the processes of </a:t>
            </a:r>
            <a:r>
              <a:rPr lang="en-CA" dirty="0" err="1" smtClean="0"/>
              <a:t>endocytosis</a:t>
            </a:r>
            <a:r>
              <a:rPr lang="en-CA" dirty="0" smtClean="0"/>
              <a:t> and </a:t>
            </a:r>
            <a:r>
              <a:rPr lang="en-CA" dirty="0" err="1" smtClean="0"/>
              <a:t>exocytosis</a:t>
            </a:r>
            <a:endParaRPr lang="en-CA" dirty="0" smtClean="0"/>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dirty="0" smtClean="0"/>
              <a:t>Background Information: Cellular Transport</a:t>
            </a:r>
            <a:endParaRPr lang="en-CA" sz="3600" dirty="0"/>
          </a:p>
        </p:txBody>
      </p:sp>
      <p:sp>
        <p:nvSpPr>
          <p:cNvPr id="3" name="Content Placeholder 2"/>
          <p:cNvSpPr>
            <a:spLocks noGrp="1"/>
          </p:cNvSpPr>
          <p:nvPr>
            <p:ph idx="1"/>
          </p:nvPr>
        </p:nvSpPr>
        <p:spPr/>
        <p:txBody>
          <a:bodyPr>
            <a:normAutofit fontScale="92500" lnSpcReduction="20000"/>
          </a:bodyPr>
          <a:lstStyle/>
          <a:p>
            <a:pPr lvl="0"/>
            <a:r>
              <a:rPr lang="en-CA" dirty="0" smtClean="0"/>
              <a:t>The cell membrane is semi-permeable, which means that it will only allow specific substances to enter and leave the cell. </a:t>
            </a:r>
          </a:p>
          <a:p>
            <a:pPr>
              <a:buNone/>
            </a:pPr>
            <a:endParaRPr lang="en-CA" dirty="0" smtClean="0"/>
          </a:p>
          <a:p>
            <a:pPr lvl="0"/>
            <a:r>
              <a:rPr lang="en-CA" dirty="0" smtClean="0"/>
              <a:t>Small molecules such as oxygen, carbon dioxide, and water can pass through the membrane using passive transport. PASSIVE TRANSPORT means that the cell does not need to expend energy to allow for substances to be transported across its membrane. Two kinds of passive transport are diffusion and osmosis.</a:t>
            </a:r>
          </a:p>
          <a:p>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1"/>
            <a:ext cx="8153400" cy="3733800"/>
          </a:xfrm>
        </p:spPr>
        <p:txBody>
          <a:bodyPr>
            <a:normAutofit fontScale="85000" lnSpcReduction="20000"/>
          </a:bodyPr>
          <a:lstStyle/>
          <a:p>
            <a:pPr marL="342900" lvl="1" indent="-342900">
              <a:buNone/>
            </a:pPr>
            <a:r>
              <a:rPr lang="en-CA" sz="4600" dirty="0" smtClean="0"/>
              <a:t>Passive Transport</a:t>
            </a:r>
          </a:p>
          <a:p>
            <a:pPr marL="342900" lvl="1" indent="-342900">
              <a:buNone/>
            </a:pPr>
            <a:endParaRPr lang="en-CA" dirty="0" smtClean="0"/>
          </a:p>
          <a:p>
            <a:pPr marL="342900" lvl="1" indent="-342900">
              <a:buFont typeface="Arial" pitchFamily="34" charset="0"/>
              <a:buChar char="•"/>
            </a:pPr>
            <a:r>
              <a:rPr lang="en-CA" dirty="0" smtClean="0"/>
              <a:t>DIFFUSION: the tendency for molecules of any substance to spread out evenly into available space. A substance will diffuse from where it is more concentrated to where it is less concentrated (which can also be said to “diffuse down its concentration gradient”).</a:t>
            </a:r>
          </a:p>
          <a:p>
            <a:pPr marL="342900" lvl="1" indent="-342900">
              <a:buFont typeface="Arial" pitchFamily="34" charset="0"/>
              <a:buChar char="•"/>
            </a:pPr>
            <a:r>
              <a:rPr lang="en-CA" dirty="0" smtClean="0"/>
              <a:t>FACILITATED DIFFUSION: some polar molecules that diffuse passively (not requiring energy) use transport proteins that span the membrane to cross it. Channel proteins are very specific and only transport particular substances and not others.</a:t>
            </a:r>
          </a:p>
          <a:p>
            <a:endParaRPr lang="en-CA" dirty="0"/>
          </a:p>
        </p:txBody>
      </p:sp>
      <p:pic>
        <p:nvPicPr>
          <p:cNvPr id="4099" name="Picture 3"/>
          <p:cNvPicPr>
            <a:picLocks noChangeAspect="1" noChangeArrowheads="1"/>
          </p:cNvPicPr>
          <p:nvPr/>
        </p:nvPicPr>
        <p:blipFill>
          <a:blip r:embed="rId2"/>
          <a:srcRect/>
          <a:stretch>
            <a:fillRect/>
          </a:stretch>
        </p:blipFill>
        <p:spPr bwMode="auto">
          <a:xfrm>
            <a:off x="2743200" y="3896990"/>
            <a:ext cx="3952875" cy="296101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7772400" cy="4724400"/>
          </a:xfrm>
        </p:spPr>
        <p:txBody>
          <a:bodyPr>
            <a:normAutofit fontScale="85000" lnSpcReduction="20000"/>
          </a:bodyPr>
          <a:lstStyle/>
          <a:p>
            <a:pPr lvl="1">
              <a:buNone/>
            </a:pPr>
            <a:r>
              <a:rPr lang="en-CA" dirty="0" smtClean="0"/>
              <a:t>	OSMOSIS: The diffusion of water across a selectively permeable membrane is called osmosis. Water diffuses across the membrane from a region of lower solute concentration to an area of higher solute concentration, until the solute concentration on both sides of the membrane is equal.</a:t>
            </a:r>
          </a:p>
          <a:p>
            <a:pPr lvl="2"/>
            <a:r>
              <a:rPr lang="en-CA" dirty="0" smtClean="0"/>
              <a:t>Due to osmosis, solutions can cause cells to gain or lose water, depending on the concentration of solutes found in the solution, which are not able to cross the cell membrane. </a:t>
            </a:r>
          </a:p>
          <a:p>
            <a:pPr lvl="2"/>
            <a:r>
              <a:rPr lang="en-CA" dirty="0" smtClean="0"/>
              <a:t>If the cell is found in a solution containing more </a:t>
            </a:r>
            <a:r>
              <a:rPr lang="en-CA" dirty="0" err="1" smtClean="0"/>
              <a:t>nonpenetrating</a:t>
            </a:r>
            <a:r>
              <a:rPr lang="en-CA" dirty="0" smtClean="0"/>
              <a:t> solutes (hypertonic solution) than the cell, then the cell will lose water to its environment, shrivel and die.</a:t>
            </a:r>
          </a:p>
          <a:p>
            <a:pPr lvl="2"/>
            <a:r>
              <a:rPr lang="en-CA" dirty="0" smtClean="0"/>
              <a:t>If the cell is found in a solution containing less </a:t>
            </a:r>
            <a:r>
              <a:rPr lang="en-CA" dirty="0" err="1" smtClean="0"/>
              <a:t>nonpenetrating</a:t>
            </a:r>
            <a:r>
              <a:rPr lang="en-CA" dirty="0" smtClean="0"/>
              <a:t> (hypotonic solution) solutes than the cell, then water will enter the cell and it will swell and burst.</a:t>
            </a:r>
          </a:p>
          <a:p>
            <a:endParaRPr lang="en-CA" dirty="0"/>
          </a:p>
        </p:txBody>
      </p:sp>
      <p:pic>
        <p:nvPicPr>
          <p:cNvPr id="3074" name="Picture 2"/>
          <p:cNvPicPr>
            <a:picLocks noChangeAspect="1" noChangeArrowheads="1"/>
          </p:cNvPicPr>
          <p:nvPr/>
        </p:nvPicPr>
        <p:blipFill>
          <a:blip r:embed="rId2"/>
          <a:srcRect/>
          <a:stretch>
            <a:fillRect/>
          </a:stretch>
        </p:blipFill>
        <p:spPr bwMode="auto">
          <a:xfrm>
            <a:off x="5181600" y="4937760"/>
            <a:ext cx="3657600" cy="192024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Active Transport</a:t>
            </a:r>
            <a:endParaRPr lang="en-CA" dirty="0"/>
          </a:p>
        </p:txBody>
      </p:sp>
      <p:sp>
        <p:nvSpPr>
          <p:cNvPr id="3" name="Content Placeholder 2"/>
          <p:cNvSpPr>
            <a:spLocks noGrp="1"/>
          </p:cNvSpPr>
          <p:nvPr>
            <p:ph idx="1"/>
          </p:nvPr>
        </p:nvSpPr>
        <p:spPr/>
        <p:txBody>
          <a:bodyPr>
            <a:normAutofit fontScale="92500" lnSpcReduction="10000"/>
          </a:bodyPr>
          <a:lstStyle/>
          <a:p>
            <a:pPr lvl="0"/>
            <a:r>
              <a:rPr lang="en-CA" dirty="0" smtClean="0"/>
              <a:t>But larger hydrophilic molecules cannot cross the cell membrane unless there is a special mechanism in place to allow for the transport. ACTIVE TRANSPORT is the mechanism by which the cell transports substances against their concentration gradient; the cell must expend energy to do this. One kind of active transport uses carrier proteins, or protein pumps that span the cell membrane to transport the particles against their concentration gradient.</a:t>
            </a:r>
          </a:p>
          <a:p>
            <a:endParaRPr lang="en-C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1"/>
            <a:ext cx="8382000" cy="4038600"/>
          </a:xfrm>
        </p:spPr>
        <p:txBody>
          <a:bodyPr>
            <a:normAutofit fontScale="77500" lnSpcReduction="20000"/>
          </a:bodyPr>
          <a:lstStyle/>
          <a:p>
            <a:pPr lvl="0"/>
            <a:r>
              <a:rPr lang="en-CA" dirty="0" smtClean="0"/>
              <a:t>Another kind of active transport exists for larger particles that require a vesicle to move them through the cell membrane. There are two mechanisms for this:</a:t>
            </a:r>
          </a:p>
          <a:p>
            <a:pPr lvl="0"/>
            <a:endParaRPr lang="en-CA" dirty="0" smtClean="0"/>
          </a:p>
          <a:p>
            <a:pPr>
              <a:buNone/>
            </a:pPr>
            <a:r>
              <a:rPr lang="en-CA" dirty="0" smtClean="0"/>
              <a:t>1. EXOCYTOSIS: The cell gets rid of macromolecules through fusion of vesicles with the plasma membrane. Vesicles containing macromolecules bud out of the </a:t>
            </a:r>
            <a:r>
              <a:rPr lang="en-CA" dirty="0" err="1" smtClean="0"/>
              <a:t>golgi</a:t>
            </a:r>
            <a:r>
              <a:rPr lang="en-CA" dirty="0" smtClean="0"/>
              <a:t> apparatus and move to the plasma membrane. When the vesicle comes in contact with the cell membrane, the lipid </a:t>
            </a:r>
            <a:r>
              <a:rPr lang="en-CA" dirty="0" err="1" smtClean="0"/>
              <a:t>bilayer</a:t>
            </a:r>
            <a:r>
              <a:rPr lang="en-CA" dirty="0" smtClean="0"/>
              <a:t> of both the vesicle and the plasma membrane rearrange to fuse together, spilling the contends of the vesicle outside of the cell.</a:t>
            </a:r>
          </a:p>
          <a:p>
            <a:pPr>
              <a:buNone/>
            </a:pPr>
            <a:endParaRPr lang="en-CA" dirty="0" smtClean="0"/>
          </a:p>
          <a:p>
            <a:endParaRPr lang="en-CA" dirty="0"/>
          </a:p>
        </p:txBody>
      </p:sp>
      <p:pic>
        <p:nvPicPr>
          <p:cNvPr id="5123" name="Picture 3"/>
          <p:cNvPicPr>
            <a:picLocks noChangeAspect="1" noChangeArrowheads="1"/>
          </p:cNvPicPr>
          <p:nvPr/>
        </p:nvPicPr>
        <p:blipFill>
          <a:blip r:embed="rId2"/>
          <a:srcRect/>
          <a:stretch>
            <a:fillRect/>
          </a:stretch>
        </p:blipFill>
        <p:spPr bwMode="auto">
          <a:xfrm>
            <a:off x="2362200" y="4267200"/>
            <a:ext cx="4657725" cy="1628775"/>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36</TotalTime>
  <Words>1711</Words>
  <Application>Microsoft Office PowerPoint</Application>
  <PresentationFormat>On-screen Show (4:3)</PresentationFormat>
  <Paragraphs>125</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Technic</vt:lpstr>
      <vt:lpstr>CONCEPT PRESENTATION: CELLULAR TRANSPORT</vt:lpstr>
      <vt:lpstr> HOOK: What do you think would happen if you left a celery stick in dyed water for a  day?</vt:lpstr>
      <vt:lpstr>HOOK</vt:lpstr>
      <vt:lpstr>Curriculum Expectations (Grade 12: Biochemistry)</vt:lpstr>
      <vt:lpstr>Background Information: Cellular Transport</vt:lpstr>
      <vt:lpstr>Slide 6</vt:lpstr>
      <vt:lpstr>Slide 7</vt:lpstr>
      <vt:lpstr>Active Transport</vt:lpstr>
      <vt:lpstr>Slide 9</vt:lpstr>
      <vt:lpstr>Slide 10</vt:lpstr>
      <vt:lpstr>Teaching Ideas</vt:lpstr>
      <vt:lpstr>Lesson Sequence</vt:lpstr>
      <vt:lpstr>Slide 13</vt:lpstr>
      <vt:lpstr>Slide 14</vt:lpstr>
      <vt:lpstr>Slide 15</vt:lpstr>
      <vt:lpstr>Slide 16</vt:lpstr>
      <vt:lpstr>Safety Considerations</vt:lpstr>
      <vt:lpstr>Potential Student Misconceptions and Difficulties </vt:lpstr>
      <vt:lpstr>Differentiated Teaching and Assessment</vt:lpstr>
      <vt:lpstr>Differentiated Teaching and Assessment</vt:lpstr>
      <vt:lpstr>Applications and Societal Issues</vt:lpstr>
      <vt:lpstr>Annotated References/ Annotated Internet Addresses</vt:lpstr>
      <vt:lpstr>Annotated References/ Annotated Internet Addresses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PRESENTATION: CELLULAR TRANSPORT</dc:title>
  <dc:creator>temp</dc:creator>
  <cp:lastModifiedBy>temp</cp:lastModifiedBy>
  <cp:revision>10</cp:revision>
  <dcterms:created xsi:type="dcterms:W3CDTF">2006-08-16T00:00:00Z</dcterms:created>
  <dcterms:modified xsi:type="dcterms:W3CDTF">2011-11-05T20:23:36Z</dcterms:modified>
</cp:coreProperties>
</file>